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Averag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verage-regular.fntdata"/><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d6390c1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d6390c1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22416ba6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22416ba6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22416ba6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22416ba6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22416ba6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22416ba6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822416ba6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22416ba6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22416ba6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22416ba6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22416ba6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22416ba6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22416ba6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22416ba6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Often feel ‘different’ in a conventional class - due to structures of curriculum</a:t>
            </a:r>
            <a:endParaRPr/>
          </a:p>
          <a:p>
            <a:pPr indent="-298450" lvl="0" marL="457200" rtl="0" algn="l">
              <a:spcBef>
                <a:spcPts val="0"/>
              </a:spcBef>
              <a:spcAft>
                <a:spcPts val="0"/>
              </a:spcAft>
              <a:buSzPts val="1100"/>
              <a:buAutoNum type="arabicPeriod"/>
            </a:pPr>
            <a:r>
              <a:rPr lang="en"/>
              <a:t>Not talking about doing bad things, rather Like the challenge of doing something different</a:t>
            </a:r>
            <a:endParaRPr/>
          </a:p>
          <a:p>
            <a:pPr indent="-298450" lvl="0" marL="457200" rtl="0" algn="l">
              <a:spcBef>
                <a:spcPts val="0"/>
              </a:spcBef>
              <a:spcAft>
                <a:spcPts val="0"/>
              </a:spcAft>
              <a:buSzPts val="1100"/>
              <a:buAutoNum type="arabicPeriod"/>
            </a:pPr>
            <a:r>
              <a:rPr lang="en"/>
              <a:t>A great capacity for activity</a:t>
            </a:r>
            <a:endParaRPr/>
          </a:p>
          <a:p>
            <a:pPr indent="-298450" lvl="0" marL="457200" rtl="0" algn="l">
              <a:spcBef>
                <a:spcPts val="0"/>
              </a:spcBef>
              <a:spcAft>
                <a:spcPts val="0"/>
              </a:spcAft>
              <a:buSzPts val="1100"/>
              <a:buAutoNum type="arabicPeriod"/>
            </a:pPr>
            <a:r>
              <a:rPr lang="en"/>
              <a:t>Love to be doing and often for others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University study may not apply - TAFE is more industry specific studies</a:t>
            </a:r>
            <a:endParaRPr/>
          </a:p>
          <a:p>
            <a:pPr indent="0" lvl="0" marL="0" rtl="0" algn="l">
              <a:spcBef>
                <a:spcPts val="0"/>
              </a:spcBef>
              <a:spcAft>
                <a:spcPts val="0"/>
              </a:spcAft>
              <a:buNone/>
            </a:pPr>
            <a:r>
              <a:rPr lang="en"/>
              <a:t>To date - 6 Year 12 students have secured full time employment so far</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22416ba6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22416ba6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have 8 Outcomes they must reach and provide 3 forms of evidence for.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22416ba6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22416ba6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22416ba6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22416ba6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VCAL - Applied Learning</a:t>
            </a:r>
            <a:endParaRPr/>
          </a:p>
        </p:txBody>
      </p:sp>
      <p:pic>
        <p:nvPicPr>
          <p:cNvPr id="68" name="Google Shape;68;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69" name="Google Shape;69;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47" name="Shape 147"/>
        <p:cNvGrpSpPr/>
        <p:nvPr/>
      </p:nvGrpSpPr>
      <p:grpSpPr>
        <a:xfrm>
          <a:off x="0" y="0"/>
          <a:ext cx="0" cy="0"/>
          <a:chOff x="0" y="0"/>
          <a:chExt cx="0" cy="0"/>
        </a:xfrm>
      </p:grpSpPr>
      <p:sp>
        <p:nvSpPr>
          <p:cNvPr id="148" name="Google Shape;148;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 Related Skills (WRS)</a:t>
            </a:r>
            <a:endParaRPr/>
          </a:p>
        </p:txBody>
      </p:sp>
      <p:sp>
        <p:nvSpPr>
          <p:cNvPr id="149" name="Google Shape;149;p22"/>
          <p:cNvSpPr txBox="1"/>
          <p:nvPr>
            <p:ph idx="1" type="body"/>
          </p:nvPr>
        </p:nvSpPr>
        <p:spPr>
          <a:xfrm>
            <a:off x="471900" y="1919075"/>
            <a:ext cx="3252600" cy="2361300"/>
          </a:xfrm>
          <a:prstGeom prst="rect">
            <a:avLst/>
          </a:prstGeom>
        </p:spPr>
        <p:txBody>
          <a:bodyPr anchorCtr="0" anchor="t" bIns="91425" lIns="91425" spcFirstLastPara="1" rIns="91425" wrap="square" tIns="91425">
            <a:noAutofit/>
          </a:bodyPr>
          <a:lstStyle/>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Industry Knowledge</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OHS</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Risk Assessment</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Technology</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Design</a:t>
            </a:r>
            <a:endParaRPr sz="2000">
              <a:solidFill>
                <a:srgbClr val="000000"/>
              </a:solidFill>
              <a:latin typeface="Calibri"/>
              <a:ea typeface="Calibri"/>
              <a:cs typeface="Calibri"/>
              <a:sym typeface="Calibri"/>
            </a:endParaRPr>
          </a:p>
        </p:txBody>
      </p:sp>
      <p:pic>
        <p:nvPicPr>
          <p:cNvPr id="150" name="Google Shape;150;p22"/>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51" name="Google Shape;151;p22"/>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52" name="Google Shape;152;p22"/>
          <p:cNvSpPr txBox="1"/>
          <p:nvPr/>
        </p:nvSpPr>
        <p:spPr>
          <a:xfrm>
            <a:off x="508450" y="4303975"/>
            <a:ext cx="5214300" cy="5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Students have 12 Outcomes for WRS they must reach and provide 3 forms of evidence for. </a:t>
            </a:r>
            <a:endParaRPr sz="1900">
              <a:latin typeface="Roboto"/>
              <a:ea typeface="Roboto"/>
              <a:cs typeface="Roboto"/>
              <a:sym typeface="Roboto"/>
            </a:endParaRPr>
          </a:p>
        </p:txBody>
      </p:sp>
      <p:pic>
        <p:nvPicPr>
          <p:cNvPr id="153" name="Google Shape;153;p22"/>
          <p:cNvPicPr preferRelativeResize="0"/>
          <p:nvPr/>
        </p:nvPicPr>
        <p:blipFill>
          <a:blip r:embed="rId5">
            <a:alphaModFix/>
          </a:blip>
          <a:stretch>
            <a:fillRect/>
          </a:stretch>
        </p:blipFill>
        <p:spPr>
          <a:xfrm>
            <a:off x="5437700" y="1853350"/>
            <a:ext cx="3323668" cy="2492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57" name="Shape 157"/>
        <p:cNvGrpSpPr/>
        <p:nvPr/>
      </p:nvGrpSpPr>
      <p:grpSpPr>
        <a:xfrm>
          <a:off x="0" y="0"/>
          <a:ext cx="0" cy="0"/>
          <a:chOff x="0" y="0"/>
          <a:chExt cx="0" cy="0"/>
        </a:xfrm>
      </p:grpSpPr>
      <p:sp>
        <p:nvSpPr>
          <p:cNvPr id="158" name="Google Shape;158;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 Placements</a:t>
            </a:r>
            <a:endParaRPr/>
          </a:p>
        </p:txBody>
      </p:sp>
      <p:sp>
        <p:nvSpPr>
          <p:cNvPr id="159" name="Google Shape;159;p23"/>
          <p:cNvSpPr txBox="1"/>
          <p:nvPr>
            <p:ph idx="1" type="body"/>
          </p:nvPr>
        </p:nvSpPr>
        <p:spPr>
          <a:xfrm>
            <a:off x="471900" y="1919075"/>
            <a:ext cx="4376100" cy="2976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700">
                <a:solidFill>
                  <a:srgbClr val="000000"/>
                </a:solidFill>
                <a:latin typeface="Calibri"/>
                <a:ea typeface="Calibri"/>
                <a:cs typeface="Calibri"/>
                <a:sym typeface="Calibri"/>
              </a:rPr>
              <a:t>Students studying VCAL have the opportunity and flexibility to secure a Work placement.</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rPr lang="en" sz="1700">
                <a:solidFill>
                  <a:srgbClr val="000000"/>
                </a:solidFill>
                <a:latin typeface="Calibri"/>
                <a:ea typeface="Calibri"/>
                <a:cs typeface="Calibri"/>
                <a:sym typeface="Calibri"/>
              </a:rPr>
              <a:t>There are 2 different types of work placements: Structured WorkPlace Learning and School Based Apprenticeships and Traineeships.</a:t>
            </a:r>
            <a:endParaRPr sz="1700">
              <a:solidFill>
                <a:srgbClr val="000000"/>
              </a:solidFill>
              <a:latin typeface="Calibri"/>
              <a:ea typeface="Calibri"/>
              <a:cs typeface="Calibri"/>
              <a:sym typeface="Calibri"/>
            </a:endParaRPr>
          </a:p>
          <a:p>
            <a:pPr indent="0" lvl="0" marL="457200" rtl="0" algn="l">
              <a:spcBef>
                <a:spcPts val="1600"/>
              </a:spcBef>
              <a:spcAft>
                <a:spcPts val="1600"/>
              </a:spcAft>
              <a:buNone/>
            </a:pPr>
            <a:r>
              <a:t/>
            </a:r>
            <a:endParaRPr sz="2000">
              <a:solidFill>
                <a:srgbClr val="000000"/>
              </a:solidFill>
              <a:latin typeface="Calibri"/>
              <a:ea typeface="Calibri"/>
              <a:cs typeface="Calibri"/>
              <a:sym typeface="Calibri"/>
            </a:endParaRPr>
          </a:p>
        </p:txBody>
      </p:sp>
      <p:pic>
        <p:nvPicPr>
          <p:cNvPr id="160" name="Google Shape;160;p23"/>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61" name="Google Shape;161;p23"/>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62" name="Google Shape;162;p23"/>
          <p:cNvPicPr preferRelativeResize="0"/>
          <p:nvPr/>
        </p:nvPicPr>
        <p:blipFill>
          <a:blip r:embed="rId5">
            <a:alphaModFix/>
          </a:blip>
          <a:stretch>
            <a:fillRect/>
          </a:stretch>
        </p:blipFill>
        <p:spPr>
          <a:xfrm>
            <a:off x="4848000" y="1910375"/>
            <a:ext cx="3991199" cy="2993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66" name="Shape 166"/>
        <p:cNvGrpSpPr/>
        <p:nvPr/>
      </p:nvGrpSpPr>
      <p:grpSpPr>
        <a:xfrm>
          <a:off x="0" y="0"/>
          <a:ext cx="0" cy="0"/>
          <a:chOff x="0" y="0"/>
          <a:chExt cx="0" cy="0"/>
        </a:xfrm>
      </p:grpSpPr>
      <p:sp>
        <p:nvSpPr>
          <p:cNvPr id="167" name="Google Shape;167;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Structured Workplace Learning (SWL)</a:t>
            </a:r>
            <a:endParaRPr/>
          </a:p>
        </p:txBody>
      </p:sp>
      <p:sp>
        <p:nvSpPr>
          <p:cNvPr id="168" name="Google Shape;168;p24"/>
          <p:cNvSpPr txBox="1"/>
          <p:nvPr>
            <p:ph idx="1" type="body"/>
          </p:nvPr>
        </p:nvSpPr>
        <p:spPr>
          <a:xfrm>
            <a:off x="471900" y="1895425"/>
            <a:ext cx="7970400" cy="2976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700">
                <a:solidFill>
                  <a:srgbClr val="000000"/>
                </a:solidFill>
                <a:latin typeface="Calibri"/>
                <a:ea typeface="Calibri"/>
                <a:cs typeface="Calibri"/>
                <a:sym typeface="Calibri"/>
              </a:rPr>
              <a:t>Structured Workplace Learning allows students to gain hands on skills related to the course they are studying at school. </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rPr lang="en" sz="1700">
                <a:solidFill>
                  <a:srgbClr val="000000"/>
                </a:solidFill>
                <a:latin typeface="Calibri"/>
                <a:ea typeface="Calibri"/>
                <a:cs typeface="Calibri"/>
                <a:sym typeface="Calibri"/>
              </a:rPr>
              <a:t>Placements for Structured Workplace Learning can be undertaken in one week blocks or on a one day per week basis. </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rPr lang="en" sz="1700">
                <a:solidFill>
                  <a:srgbClr val="000000"/>
                </a:solidFill>
                <a:latin typeface="Calibri"/>
                <a:ea typeface="Calibri"/>
                <a:cs typeface="Calibri"/>
                <a:sym typeface="Calibri"/>
              </a:rPr>
              <a:t>This cannot exceed 40 days in a year.</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rPr lang="en" sz="1700">
                <a:solidFill>
                  <a:srgbClr val="000000"/>
                </a:solidFill>
                <a:latin typeface="Calibri"/>
                <a:ea typeface="Calibri"/>
                <a:cs typeface="Calibri"/>
                <a:sym typeface="Calibri"/>
              </a:rPr>
              <a:t>We strongly encourage all VCAL students to participate in SWL - as it provides experience and extra credits towards their certificate.</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t/>
            </a:r>
            <a:endParaRPr sz="1700">
              <a:solidFill>
                <a:srgbClr val="000000"/>
              </a:solidFill>
              <a:latin typeface="Calibri"/>
              <a:ea typeface="Calibri"/>
              <a:cs typeface="Calibri"/>
              <a:sym typeface="Calibri"/>
            </a:endParaRPr>
          </a:p>
          <a:p>
            <a:pPr indent="0" lvl="0" marL="457200" rtl="0" algn="l">
              <a:spcBef>
                <a:spcPts val="1600"/>
              </a:spcBef>
              <a:spcAft>
                <a:spcPts val="1600"/>
              </a:spcAft>
              <a:buNone/>
            </a:pPr>
            <a:r>
              <a:t/>
            </a:r>
            <a:endParaRPr sz="2000">
              <a:solidFill>
                <a:srgbClr val="000000"/>
              </a:solidFill>
              <a:latin typeface="Calibri"/>
              <a:ea typeface="Calibri"/>
              <a:cs typeface="Calibri"/>
              <a:sym typeface="Calibri"/>
            </a:endParaRPr>
          </a:p>
        </p:txBody>
      </p:sp>
      <p:pic>
        <p:nvPicPr>
          <p:cNvPr id="169" name="Google Shape;169;p2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70" name="Google Shape;170;p24"/>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74" name="Shape 174"/>
        <p:cNvGrpSpPr/>
        <p:nvPr/>
      </p:nvGrpSpPr>
      <p:grpSpPr>
        <a:xfrm>
          <a:off x="0" y="0"/>
          <a:ext cx="0" cy="0"/>
          <a:chOff x="0" y="0"/>
          <a:chExt cx="0" cy="0"/>
        </a:xfrm>
      </p:grpSpPr>
      <p:sp>
        <p:nvSpPr>
          <p:cNvPr id="175" name="Google Shape;175;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School Based Apprenticeships (SBAT)</a:t>
            </a:r>
            <a:endParaRPr/>
          </a:p>
        </p:txBody>
      </p:sp>
      <p:sp>
        <p:nvSpPr>
          <p:cNvPr id="176" name="Google Shape;176;p25"/>
          <p:cNvSpPr txBox="1"/>
          <p:nvPr>
            <p:ph idx="1" type="body"/>
          </p:nvPr>
        </p:nvSpPr>
        <p:spPr>
          <a:xfrm>
            <a:off x="471900" y="1895425"/>
            <a:ext cx="7970400" cy="2976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700">
                <a:solidFill>
                  <a:srgbClr val="000000"/>
                </a:solidFill>
                <a:latin typeface="Calibri"/>
                <a:ea typeface="Calibri"/>
                <a:cs typeface="Calibri"/>
                <a:sym typeface="Calibri"/>
              </a:rPr>
              <a:t>School Based Apprenticeships and Traineeships are the same as normal apprenticeships and traineeships except that they are completed part time whilst you continue your schooling, rather than being done full time.</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rPr lang="en" sz="1700">
                <a:solidFill>
                  <a:srgbClr val="000000"/>
                </a:solidFill>
                <a:latin typeface="Calibri"/>
                <a:ea typeface="Calibri"/>
                <a:cs typeface="Calibri"/>
                <a:sym typeface="Calibri"/>
              </a:rPr>
              <a:t>This year we have 4 students completing an SBAT, two in agriculture, one in Metal Fabrication and one as an electrician.</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rPr lang="en" sz="1700">
                <a:solidFill>
                  <a:srgbClr val="000000"/>
                </a:solidFill>
                <a:latin typeface="Calibri"/>
                <a:ea typeface="Calibri"/>
                <a:cs typeface="Calibri"/>
                <a:sym typeface="Calibri"/>
              </a:rPr>
              <a:t>For further information - please contact our careers counsellor - Mrs Knights.</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t/>
            </a:r>
            <a:endParaRPr sz="1700">
              <a:solidFill>
                <a:srgbClr val="000000"/>
              </a:solidFill>
              <a:latin typeface="Calibri"/>
              <a:ea typeface="Calibri"/>
              <a:cs typeface="Calibri"/>
              <a:sym typeface="Calibri"/>
            </a:endParaRPr>
          </a:p>
          <a:p>
            <a:pPr indent="0" lvl="0" marL="457200" rtl="0" algn="l">
              <a:spcBef>
                <a:spcPts val="1600"/>
              </a:spcBef>
              <a:spcAft>
                <a:spcPts val="0"/>
              </a:spcAft>
              <a:buNone/>
            </a:pPr>
            <a:r>
              <a:t/>
            </a:r>
            <a:endParaRPr sz="1700">
              <a:solidFill>
                <a:srgbClr val="000000"/>
              </a:solidFill>
              <a:latin typeface="Calibri"/>
              <a:ea typeface="Calibri"/>
              <a:cs typeface="Calibri"/>
              <a:sym typeface="Calibri"/>
            </a:endParaRPr>
          </a:p>
          <a:p>
            <a:pPr indent="0" lvl="0" marL="457200" rtl="0" algn="l">
              <a:spcBef>
                <a:spcPts val="1600"/>
              </a:spcBef>
              <a:spcAft>
                <a:spcPts val="1600"/>
              </a:spcAft>
              <a:buNone/>
            </a:pPr>
            <a:r>
              <a:t/>
            </a:r>
            <a:endParaRPr sz="2000">
              <a:solidFill>
                <a:srgbClr val="000000"/>
              </a:solidFill>
              <a:latin typeface="Calibri"/>
              <a:ea typeface="Calibri"/>
              <a:cs typeface="Calibri"/>
              <a:sym typeface="Calibri"/>
            </a:endParaRPr>
          </a:p>
        </p:txBody>
      </p:sp>
      <p:pic>
        <p:nvPicPr>
          <p:cNvPr id="177" name="Google Shape;177;p2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78" name="Google Shape;178;p25"/>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82" name="Shape 182"/>
        <p:cNvGrpSpPr/>
        <p:nvPr/>
      </p:nvGrpSpPr>
      <p:grpSpPr>
        <a:xfrm>
          <a:off x="0" y="0"/>
          <a:ext cx="0" cy="0"/>
          <a:chOff x="0" y="0"/>
          <a:chExt cx="0" cy="0"/>
        </a:xfrm>
      </p:grpSpPr>
      <p:sp>
        <p:nvSpPr>
          <p:cNvPr id="183" name="Google Shape;183;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Alternative to VCE - Industry specific</a:t>
            </a:r>
            <a:endParaRPr/>
          </a:p>
        </p:txBody>
      </p:sp>
      <p:sp>
        <p:nvSpPr>
          <p:cNvPr id="184" name="Google Shape;184;p26"/>
          <p:cNvSpPr txBox="1"/>
          <p:nvPr>
            <p:ph idx="1" type="body"/>
          </p:nvPr>
        </p:nvSpPr>
        <p:spPr>
          <a:xfrm>
            <a:off x="471900" y="1919075"/>
            <a:ext cx="5168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Average"/>
                <a:ea typeface="Average"/>
                <a:cs typeface="Average"/>
                <a:sym typeface="Average"/>
              </a:rPr>
              <a:t>Each strand has between 5 and 12 outcomes - each outcome has a minimum of 5 elements. </a:t>
            </a:r>
            <a:endParaRPr>
              <a:solidFill>
                <a:srgbClr val="000000"/>
              </a:solidFill>
              <a:latin typeface="Average"/>
              <a:ea typeface="Average"/>
              <a:cs typeface="Average"/>
              <a:sym typeface="Average"/>
            </a:endParaRPr>
          </a:p>
          <a:p>
            <a:pPr indent="0" lvl="0" marL="0" rtl="0" algn="l">
              <a:spcBef>
                <a:spcPts val="1600"/>
              </a:spcBef>
              <a:spcAft>
                <a:spcPts val="0"/>
              </a:spcAft>
              <a:buNone/>
            </a:pPr>
            <a:r>
              <a:rPr lang="en">
                <a:solidFill>
                  <a:srgbClr val="000000"/>
                </a:solidFill>
                <a:latin typeface="Average"/>
                <a:ea typeface="Average"/>
                <a:cs typeface="Average"/>
                <a:sym typeface="Average"/>
              </a:rPr>
              <a:t>Each student is required to have a minimum of 3 pieces of evidence for each outcome.</a:t>
            </a:r>
            <a:endParaRPr>
              <a:solidFill>
                <a:srgbClr val="000000"/>
              </a:solidFill>
              <a:latin typeface="Average"/>
              <a:ea typeface="Average"/>
              <a:cs typeface="Average"/>
              <a:sym typeface="Average"/>
            </a:endParaRPr>
          </a:p>
          <a:p>
            <a:pPr indent="0" lvl="0" marL="0" rtl="0" algn="l">
              <a:spcBef>
                <a:spcPts val="1600"/>
              </a:spcBef>
              <a:spcAft>
                <a:spcPts val="0"/>
              </a:spcAft>
              <a:buNone/>
            </a:pPr>
            <a:r>
              <a:rPr lang="en">
                <a:solidFill>
                  <a:srgbClr val="000000"/>
                </a:solidFill>
                <a:latin typeface="Average"/>
                <a:ea typeface="Average"/>
                <a:cs typeface="Average"/>
                <a:sym typeface="Average"/>
              </a:rPr>
              <a:t>Every outcome must be met as competent to be eligible.</a:t>
            </a:r>
            <a:endParaRPr>
              <a:solidFill>
                <a:srgbClr val="000000"/>
              </a:solidFill>
              <a:latin typeface="Average"/>
              <a:ea typeface="Average"/>
              <a:cs typeface="Average"/>
              <a:sym typeface="Average"/>
            </a:endParaRPr>
          </a:p>
          <a:p>
            <a:pPr indent="0" lvl="0" marL="0" rtl="0" algn="l">
              <a:spcBef>
                <a:spcPts val="1600"/>
              </a:spcBef>
              <a:spcAft>
                <a:spcPts val="1600"/>
              </a:spcAft>
              <a:buNone/>
            </a:pPr>
            <a:r>
              <a:rPr lang="en">
                <a:solidFill>
                  <a:srgbClr val="000000"/>
                </a:solidFill>
                <a:latin typeface="Average"/>
                <a:ea typeface="Average"/>
                <a:cs typeface="Average"/>
                <a:sym typeface="Average"/>
              </a:rPr>
              <a:t>Do your Maths!!!! It is constant, relentless and rigorous preparation for the work force.</a:t>
            </a:r>
            <a:endParaRPr sz="2200">
              <a:solidFill>
                <a:srgbClr val="000000"/>
              </a:solidFill>
              <a:latin typeface="Calibri"/>
              <a:ea typeface="Calibri"/>
              <a:cs typeface="Calibri"/>
              <a:sym typeface="Calibri"/>
            </a:endParaRPr>
          </a:p>
        </p:txBody>
      </p:sp>
      <p:pic>
        <p:nvPicPr>
          <p:cNvPr id="185" name="Google Shape;185;p2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86" name="Google Shape;186;p2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87" name="Google Shape;187;p26"/>
          <p:cNvPicPr preferRelativeResize="0"/>
          <p:nvPr/>
        </p:nvPicPr>
        <p:blipFill>
          <a:blip r:embed="rId5">
            <a:alphaModFix/>
          </a:blip>
          <a:stretch>
            <a:fillRect/>
          </a:stretch>
        </p:blipFill>
        <p:spPr>
          <a:xfrm>
            <a:off x="5757850" y="2131775"/>
            <a:ext cx="3199201" cy="2399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Alternative to VCE - Industry specific</a:t>
            </a:r>
            <a:endParaRPr/>
          </a:p>
        </p:txBody>
      </p:sp>
      <p:sp>
        <p:nvSpPr>
          <p:cNvPr id="193" name="Google Shape;193;p27"/>
          <p:cNvSpPr txBox="1"/>
          <p:nvPr>
            <p:ph idx="1" type="body"/>
          </p:nvPr>
        </p:nvSpPr>
        <p:spPr>
          <a:xfrm>
            <a:off x="471900" y="1919075"/>
            <a:ext cx="5168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verage"/>
                <a:ea typeface="Average"/>
                <a:cs typeface="Average"/>
                <a:sym typeface="Average"/>
              </a:rPr>
              <a:t>VCE pathway is rigorous - study wise and with lots of information to remember.</a:t>
            </a:r>
            <a:endParaRPr sz="1900">
              <a:solidFill>
                <a:srgbClr val="000000"/>
              </a:solidFill>
              <a:latin typeface="Average"/>
              <a:ea typeface="Average"/>
              <a:cs typeface="Average"/>
              <a:sym typeface="Average"/>
            </a:endParaRPr>
          </a:p>
          <a:p>
            <a:pPr indent="0" lvl="0" marL="0" rtl="0" algn="l">
              <a:spcBef>
                <a:spcPts val="1600"/>
              </a:spcBef>
              <a:spcAft>
                <a:spcPts val="1600"/>
              </a:spcAft>
              <a:buNone/>
            </a:pPr>
            <a:r>
              <a:rPr lang="en" sz="1900">
                <a:solidFill>
                  <a:srgbClr val="000000"/>
                </a:solidFill>
                <a:latin typeface="Average"/>
                <a:ea typeface="Average"/>
                <a:cs typeface="Average"/>
                <a:sym typeface="Average"/>
              </a:rPr>
              <a:t>VCAL - is more rigorous in time demands, constant work, deadlines and outcomes needed - not as memory related as VCE - but more skills related and absolutely no time to waste.</a:t>
            </a:r>
            <a:endParaRPr sz="2100">
              <a:solidFill>
                <a:srgbClr val="000000"/>
              </a:solidFill>
              <a:latin typeface="Average"/>
              <a:ea typeface="Average"/>
              <a:cs typeface="Average"/>
              <a:sym typeface="Average"/>
            </a:endParaRPr>
          </a:p>
        </p:txBody>
      </p:sp>
      <p:pic>
        <p:nvPicPr>
          <p:cNvPr id="194" name="Google Shape;194;p2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95" name="Google Shape;195;p2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96" name="Google Shape;196;p27"/>
          <p:cNvPicPr preferRelativeResize="0"/>
          <p:nvPr/>
        </p:nvPicPr>
        <p:blipFill>
          <a:blip r:embed="rId5">
            <a:alphaModFix/>
          </a:blip>
          <a:stretch>
            <a:fillRect/>
          </a:stretch>
        </p:blipFill>
        <p:spPr>
          <a:xfrm>
            <a:off x="6203651" y="1795500"/>
            <a:ext cx="2217999" cy="29573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200" name="Shape 200"/>
        <p:cNvGrpSpPr/>
        <p:nvPr/>
      </p:nvGrpSpPr>
      <p:grpSpPr>
        <a:xfrm>
          <a:off x="0" y="0"/>
          <a:ext cx="0" cy="0"/>
          <a:chOff x="0" y="0"/>
          <a:chExt cx="0" cy="0"/>
        </a:xfrm>
      </p:grpSpPr>
      <p:sp>
        <p:nvSpPr>
          <p:cNvPr id="201" name="Google Shape;201;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VCAL - Further Information</a:t>
            </a:r>
            <a:endParaRPr/>
          </a:p>
        </p:txBody>
      </p:sp>
      <p:sp>
        <p:nvSpPr>
          <p:cNvPr id="202" name="Google Shape;202;p28"/>
          <p:cNvSpPr txBox="1"/>
          <p:nvPr>
            <p:ph idx="1" type="body"/>
          </p:nvPr>
        </p:nvSpPr>
        <p:spPr>
          <a:xfrm>
            <a:off x="211775" y="1883600"/>
            <a:ext cx="47898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0000"/>
                </a:solidFill>
                <a:latin typeface="Average"/>
                <a:ea typeface="Average"/>
                <a:cs typeface="Average"/>
                <a:sym typeface="Average"/>
              </a:rPr>
              <a:t>For any queries, students can drop into my office, parents can call me, ask for Mrs Smith(Head of Applied Learning) or please email me at:- </a:t>
            </a:r>
            <a:endParaRPr sz="2500">
              <a:solidFill>
                <a:srgbClr val="000000"/>
              </a:solidFill>
              <a:latin typeface="Average"/>
              <a:ea typeface="Average"/>
              <a:cs typeface="Average"/>
              <a:sym typeface="Average"/>
            </a:endParaRPr>
          </a:p>
          <a:p>
            <a:pPr indent="0" lvl="0" marL="0" rtl="0" algn="l">
              <a:lnSpc>
                <a:spcPct val="100000"/>
              </a:lnSpc>
              <a:spcBef>
                <a:spcPts val="0"/>
              </a:spcBef>
              <a:spcAft>
                <a:spcPts val="0"/>
              </a:spcAft>
              <a:buNone/>
            </a:pPr>
            <a:r>
              <a:t/>
            </a:r>
            <a:endParaRPr sz="2500">
              <a:solidFill>
                <a:srgbClr val="000000"/>
              </a:solidFill>
              <a:latin typeface="Average"/>
              <a:ea typeface="Average"/>
              <a:cs typeface="Average"/>
              <a:sym typeface="Average"/>
            </a:endParaRPr>
          </a:p>
          <a:p>
            <a:pPr indent="0" lvl="0" marL="0" rtl="0" algn="l">
              <a:lnSpc>
                <a:spcPct val="100000"/>
              </a:lnSpc>
              <a:spcBef>
                <a:spcPts val="0"/>
              </a:spcBef>
              <a:spcAft>
                <a:spcPts val="0"/>
              </a:spcAft>
              <a:buNone/>
            </a:pPr>
            <a:r>
              <a:rPr lang="en" sz="2500">
                <a:solidFill>
                  <a:srgbClr val="000000"/>
                </a:solidFill>
                <a:latin typeface="Average"/>
                <a:ea typeface="Average"/>
                <a:cs typeface="Average"/>
                <a:sym typeface="Average"/>
              </a:rPr>
              <a:t> whited@mcararat.catholic.edu.au</a:t>
            </a:r>
            <a:endParaRPr sz="500" u="sng">
              <a:solidFill>
                <a:srgbClr val="000000"/>
              </a:solidFill>
              <a:latin typeface="Average"/>
              <a:ea typeface="Average"/>
              <a:cs typeface="Average"/>
              <a:sym typeface="Average"/>
            </a:endParaRPr>
          </a:p>
        </p:txBody>
      </p:sp>
      <p:pic>
        <p:nvPicPr>
          <p:cNvPr id="203" name="Google Shape;203;p2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204" name="Google Shape;204;p2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205" name="Google Shape;205;p28"/>
          <p:cNvPicPr preferRelativeResize="0"/>
          <p:nvPr/>
        </p:nvPicPr>
        <p:blipFill>
          <a:blip r:embed="rId5">
            <a:alphaModFix/>
          </a:blip>
          <a:stretch>
            <a:fillRect/>
          </a:stretch>
        </p:blipFill>
        <p:spPr>
          <a:xfrm>
            <a:off x="5882076" y="1883600"/>
            <a:ext cx="2288951" cy="305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73" name="Shape 73"/>
        <p:cNvGrpSpPr/>
        <p:nvPr/>
      </p:nvGrpSpPr>
      <p:grpSpPr>
        <a:xfrm>
          <a:off x="0" y="0"/>
          <a:ext cx="0" cy="0"/>
          <a:chOff x="0" y="0"/>
          <a:chExt cx="0" cy="0"/>
        </a:xfrm>
      </p:grpSpPr>
      <p:sp>
        <p:nvSpPr>
          <p:cNvPr id="74" name="Google Shape;74;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Aim of this presentation?</a:t>
            </a:r>
            <a:endParaRPr/>
          </a:p>
        </p:txBody>
      </p:sp>
      <p:sp>
        <p:nvSpPr>
          <p:cNvPr id="75" name="Google Shape;75;p14"/>
          <p:cNvSpPr txBox="1"/>
          <p:nvPr>
            <p:ph idx="1" type="body"/>
          </p:nvPr>
        </p:nvSpPr>
        <p:spPr>
          <a:xfrm>
            <a:off x="471900" y="1919075"/>
            <a:ext cx="44115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verage"/>
              <a:buChar char="●"/>
            </a:pPr>
            <a:r>
              <a:rPr lang="en">
                <a:solidFill>
                  <a:srgbClr val="000000"/>
                </a:solidFill>
                <a:latin typeface="Average"/>
                <a:ea typeface="Average"/>
                <a:cs typeface="Average"/>
                <a:sym typeface="Average"/>
              </a:rPr>
              <a:t>To give you some information which will help you and your child decide if you should apply for VCAL</a:t>
            </a:r>
            <a:endParaRPr>
              <a:solidFill>
                <a:srgbClr val="000000"/>
              </a:solidFill>
              <a:latin typeface="Average"/>
              <a:ea typeface="Average"/>
              <a:cs typeface="Average"/>
              <a:sym typeface="Average"/>
            </a:endParaRPr>
          </a:p>
          <a:p>
            <a:pPr indent="-342900" lvl="0" marL="457200" rtl="0" algn="l">
              <a:spcBef>
                <a:spcPts val="0"/>
              </a:spcBef>
              <a:spcAft>
                <a:spcPts val="0"/>
              </a:spcAft>
              <a:buClr>
                <a:srgbClr val="000000"/>
              </a:buClr>
              <a:buSzPts val="1800"/>
              <a:buFont typeface="Average"/>
              <a:buChar char="●"/>
            </a:pPr>
            <a:r>
              <a:rPr lang="en">
                <a:solidFill>
                  <a:srgbClr val="000000"/>
                </a:solidFill>
                <a:latin typeface="Average"/>
                <a:ea typeface="Average"/>
                <a:cs typeface="Average"/>
                <a:sym typeface="Average"/>
              </a:rPr>
              <a:t>To start some conversations with you and your child about the shape and look of Applied Learning at Marian College</a:t>
            </a:r>
            <a:endParaRPr>
              <a:solidFill>
                <a:srgbClr val="000000"/>
              </a:solidFill>
              <a:latin typeface="Average"/>
              <a:ea typeface="Average"/>
              <a:cs typeface="Average"/>
              <a:sym typeface="Average"/>
            </a:endParaRPr>
          </a:p>
          <a:p>
            <a:pPr indent="0" lvl="0" marL="457200" rtl="0" algn="l">
              <a:spcBef>
                <a:spcPts val="1600"/>
              </a:spcBef>
              <a:spcAft>
                <a:spcPts val="0"/>
              </a:spcAft>
              <a:buNone/>
            </a:pPr>
            <a:r>
              <a:t/>
            </a:r>
            <a:endParaRPr sz="1400">
              <a:solidFill>
                <a:srgbClr val="000000"/>
              </a:solidFill>
              <a:latin typeface="Average"/>
              <a:ea typeface="Average"/>
              <a:cs typeface="Average"/>
              <a:sym typeface="Average"/>
            </a:endParaRPr>
          </a:p>
          <a:p>
            <a:pPr indent="0" lvl="0" marL="457200" rtl="0" algn="l">
              <a:spcBef>
                <a:spcPts val="1600"/>
              </a:spcBef>
              <a:spcAft>
                <a:spcPts val="1600"/>
              </a:spcAft>
              <a:buNone/>
            </a:pPr>
            <a:r>
              <a:t/>
            </a:r>
            <a:endParaRPr sz="1400">
              <a:solidFill>
                <a:srgbClr val="000000"/>
              </a:solidFill>
              <a:latin typeface="Average"/>
              <a:ea typeface="Average"/>
              <a:cs typeface="Average"/>
              <a:sym typeface="Average"/>
            </a:endParaRPr>
          </a:p>
        </p:txBody>
      </p:sp>
      <p:pic>
        <p:nvPicPr>
          <p:cNvPr id="76" name="Google Shape;76;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7" name="Google Shape;77;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8" name="Google Shape;78;p14"/>
          <p:cNvPicPr preferRelativeResize="0"/>
          <p:nvPr/>
        </p:nvPicPr>
        <p:blipFill>
          <a:blip r:embed="rId5">
            <a:alphaModFix/>
          </a:blip>
          <a:stretch>
            <a:fillRect/>
          </a:stretch>
        </p:blipFill>
        <p:spPr>
          <a:xfrm>
            <a:off x="4883400" y="2309150"/>
            <a:ext cx="3955800" cy="25141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VCAL - Ready for work - Ready for life</a:t>
            </a:r>
            <a:endParaRPr/>
          </a:p>
        </p:txBody>
      </p:sp>
      <p:sp>
        <p:nvSpPr>
          <p:cNvPr id="84" name="Google Shape;84;p15"/>
          <p:cNvSpPr txBox="1"/>
          <p:nvPr>
            <p:ph idx="1" type="body"/>
          </p:nvPr>
        </p:nvSpPr>
        <p:spPr>
          <a:xfrm>
            <a:off x="471900" y="1919075"/>
            <a:ext cx="41514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Average"/>
                <a:ea typeface="Average"/>
                <a:cs typeface="Average"/>
                <a:sym typeface="Average"/>
              </a:rPr>
              <a:t>Who is it for? Not everyone…….</a:t>
            </a:r>
            <a:endParaRPr sz="2400">
              <a:solidFill>
                <a:srgbClr val="000000"/>
              </a:solidFill>
              <a:latin typeface="Average"/>
              <a:ea typeface="Average"/>
              <a:cs typeface="Average"/>
              <a:sym typeface="Average"/>
            </a:endParaRPr>
          </a:p>
          <a:p>
            <a:pPr indent="-381000" lvl="0" marL="457200" rtl="0" algn="l">
              <a:spcBef>
                <a:spcPts val="1600"/>
              </a:spcBef>
              <a:spcAft>
                <a:spcPts val="0"/>
              </a:spcAft>
              <a:buClr>
                <a:srgbClr val="000000"/>
              </a:buClr>
              <a:buSzPts val="2400"/>
              <a:buFont typeface="Average"/>
              <a:buAutoNum type="arabicPeriod"/>
            </a:pPr>
            <a:r>
              <a:rPr lang="en" sz="2400">
                <a:solidFill>
                  <a:srgbClr val="000000"/>
                </a:solidFill>
                <a:latin typeface="Average"/>
                <a:ea typeface="Average"/>
                <a:cs typeface="Average"/>
                <a:sym typeface="Average"/>
              </a:rPr>
              <a:t>Hands on Learners</a:t>
            </a:r>
            <a:endParaRPr sz="2400">
              <a:solidFill>
                <a:srgbClr val="000000"/>
              </a:solidFill>
              <a:latin typeface="Average"/>
              <a:ea typeface="Average"/>
              <a:cs typeface="Average"/>
              <a:sym typeface="Average"/>
            </a:endParaRPr>
          </a:p>
          <a:p>
            <a:pPr indent="-381000" lvl="0" marL="457200" rtl="0" algn="l">
              <a:spcBef>
                <a:spcPts val="0"/>
              </a:spcBef>
              <a:spcAft>
                <a:spcPts val="0"/>
              </a:spcAft>
              <a:buClr>
                <a:srgbClr val="000000"/>
              </a:buClr>
              <a:buSzPts val="2400"/>
              <a:buFont typeface="Average"/>
              <a:buAutoNum type="arabicPeriod"/>
            </a:pPr>
            <a:r>
              <a:rPr lang="en" sz="2400">
                <a:solidFill>
                  <a:srgbClr val="000000"/>
                </a:solidFill>
                <a:latin typeface="Average"/>
                <a:ea typeface="Average"/>
                <a:cs typeface="Average"/>
                <a:sym typeface="Average"/>
              </a:rPr>
              <a:t>Risk Takers</a:t>
            </a:r>
            <a:endParaRPr sz="2400">
              <a:solidFill>
                <a:srgbClr val="000000"/>
              </a:solidFill>
              <a:latin typeface="Average"/>
              <a:ea typeface="Average"/>
              <a:cs typeface="Average"/>
              <a:sym typeface="Average"/>
            </a:endParaRPr>
          </a:p>
          <a:p>
            <a:pPr indent="-381000" lvl="0" marL="457200" rtl="0" algn="l">
              <a:spcBef>
                <a:spcPts val="0"/>
              </a:spcBef>
              <a:spcAft>
                <a:spcPts val="0"/>
              </a:spcAft>
              <a:buClr>
                <a:srgbClr val="000000"/>
              </a:buClr>
              <a:buSzPts val="2400"/>
              <a:buFont typeface="Average"/>
              <a:buAutoNum type="arabicPeriod"/>
            </a:pPr>
            <a:r>
              <a:rPr lang="en" sz="2400">
                <a:solidFill>
                  <a:srgbClr val="000000"/>
                </a:solidFill>
                <a:latin typeface="Average"/>
                <a:ea typeface="Average"/>
                <a:cs typeface="Average"/>
                <a:sym typeface="Average"/>
              </a:rPr>
              <a:t>Busy people</a:t>
            </a:r>
            <a:endParaRPr sz="2400">
              <a:solidFill>
                <a:srgbClr val="000000"/>
              </a:solidFill>
              <a:latin typeface="Average"/>
              <a:ea typeface="Average"/>
              <a:cs typeface="Average"/>
              <a:sym typeface="Average"/>
            </a:endParaRPr>
          </a:p>
          <a:p>
            <a:pPr indent="-381000" lvl="0" marL="457200" rtl="0" algn="l">
              <a:spcBef>
                <a:spcPts val="0"/>
              </a:spcBef>
              <a:spcAft>
                <a:spcPts val="0"/>
              </a:spcAft>
              <a:buClr>
                <a:srgbClr val="000000"/>
              </a:buClr>
              <a:buSzPts val="2400"/>
              <a:buFont typeface="Average"/>
              <a:buAutoNum type="arabicPeriod"/>
            </a:pPr>
            <a:r>
              <a:rPr lang="en" sz="2400">
                <a:solidFill>
                  <a:srgbClr val="000000"/>
                </a:solidFill>
                <a:latin typeface="Average"/>
                <a:ea typeface="Average"/>
                <a:cs typeface="Average"/>
                <a:sym typeface="Average"/>
              </a:rPr>
              <a:t>Action orientated </a:t>
            </a:r>
            <a:endParaRPr>
              <a:solidFill>
                <a:srgbClr val="000000"/>
              </a:solidFill>
            </a:endParaRPr>
          </a:p>
        </p:txBody>
      </p:sp>
      <p:pic>
        <p:nvPicPr>
          <p:cNvPr id="85" name="Google Shape;85;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6" name="Google Shape;86;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7" name="Google Shape;87;p15"/>
          <p:cNvPicPr preferRelativeResize="0"/>
          <p:nvPr/>
        </p:nvPicPr>
        <p:blipFill rotWithShape="1">
          <a:blip r:embed="rId5">
            <a:alphaModFix/>
          </a:blip>
          <a:srcRect b="-5040" l="-6260" r="6260" t="5040"/>
          <a:stretch/>
        </p:blipFill>
        <p:spPr>
          <a:xfrm>
            <a:off x="4686943" y="2055777"/>
            <a:ext cx="3390382" cy="271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Pathways</a:t>
            </a:r>
            <a:endParaRPr/>
          </a:p>
        </p:txBody>
      </p:sp>
      <p:sp>
        <p:nvSpPr>
          <p:cNvPr id="93" name="Google Shape;93;p16"/>
          <p:cNvSpPr txBox="1"/>
          <p:nvPr>
            <p:ph idx="1" type="body"/>
          </p:nvPr>
        </p:nvSpPr>
        <p:spPr>
          <a:xfrm>
            <a:off x="471900" y="1919075"/>
            <a:ext cx="4565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latin typeface="Average"/>
                <a:ea typeface="Average"/>
                <a:cs typeface="Average"/>
                <a:sym typeface="Average"/>
              </a:rPr>
              <a:t>Life after VCAL options</a:t>
            </a:r>
            <a:endParaRPr u="sng">
              <a:solidFill>
                <a:srgbClr val="000000"/>
              </a:solidFill>
              <a:latin typeface="Average"/>
              <a:ea typeface="Average"/>
              <a:cs typeface="Average"/>
              <a:sym typeface="Average"/>
            </a:endParaRPr>
          </a:p>
          <a:p>
            <a:pPr indent="-342900" lvl="0" marL="457200" rtl="0" algn="l">
              <a:spcBef>
                <a:spcPts val="1600"/>
              </a:spcBef>
              <a:spcAft>
                <a:spcPts val="0"/>
              </a:spcAft>
              <a:buClr>
                <a:srgbClr val="000000"/>
              </a:buClr>
              <a:buSzPts val="1800"/>
              <a:buFont typeface="Average"/>
              <a:buChar char="-"/>
            </a:pPr>
            <a:r>
              <a:rPr lang="en">
                <a:solidFill>
                  <a:srgbClr val="000000"/>
                </a:solidFill>
                <a:latin typeface="Average"/>
                <a:ea typeface="Average"/>
                <a:cs typeface="Average"/>
                <a:sym typeface="Average"/>
              </a:rPr>
              <a:t>Apprenticeships </a:t>
            </a:r>
            <a:endParaRPr>
              <a:solidFill>
                <a:srgbClr val="000000"/>
              </a:solidFill>
              <a:latin typeface="Average"/>
              <a:ea typeface="Average"/>
              <a:cs typeface="Average"/>
              <a:sym typeface="Average"/>
            </a:endParaRPr>
          </a:p>
          <a:p>
            <a:pPr indent="-342900" lvl="0" marL="457200" rtl="0" algn="l">
              <a:spcBef>
                <a:spcPts val="0"/>
              </a:spcBef>
              <a:spcAft>
                <a:spcPts val="0"/>
              </a:spcAft>
              <a:buClr>
                <a:srgbClr val="000000"/>
              </a:buClr>
              <a:buSzPts val="1800"/>
              <a:buFont typeface="Average"/>
              <a:buChar char="-"/>
            </a:pPr>
            <a:r>
              <a:rPr lang="en">
                <a:solidFill>
                  <a:srgbClr val="000000"/>
                </a:solidFill>
                <a:latin typeface="Average"/>
                <a:ea typeface="Average"/>
                <a:cs typeface="Average"/>
                <a:sym typeface="Average"/>
              </a:rPr>
              <a:t>Traineeships</a:t>
            </a:r>
            <a:endParaRPr>
              <a:solidFill>
                <a:srgbClr val="000000"/>
              </a:solidFill>
              <a:latin typeface="Average"/>
              <a:ea typeface="Average"/>
              <a:cs typeface="Average"/>
              <a:sym typeface="Average"/>
            </a:endParaRPr>
          </a:p>
          <a:p>
            <a:pPr indent="-342900" lvl="0" marL="457200" rtl="0" algn="l">
              <a:spcBef>
                <a:spcPts val="0"/>
              </a:spcBef>
              <a:spcAft>
                <a:spcPts val="0"/>
              </a:spcAft>
              <a:buClr>
                <a:srgbClr val="000000"/>
              </a:buClr>
              <a:buSzPts val="1800"/>
              <a:buFont typeface="Average"/>
              <a:buChar char="-"/>
            </a:pPr>
            <a:r>
              <a:rPr lang="en">
                <a:solidFill>
                  <a:srgbClr val="000000"/>
                </a:solidFill>
                <a:latin typeface="Average"/>
                <a:ea typeface="Average"/>
                <a:cs typeface="Average"/>
                <a:sym typeface="Average"/>
              </a:rPr>
              <a:t>Full time industry specific employment</a:t>
            </a:r>
            <a:endParaRPr>
              <a:solidFill>
                <a:srgbClr val="000000"/>
              </a:solidFill>
              <a:latin typeface="Average"/>
              <a:ea typeface="Average"/>
              <a:cs typeface="Average"/>
              <a:sym typeface="Average"/>
            </a:endParaRPr>
          </a:p>
          <a:p>
            <a:pPr indent="-342900" lvl="0" marL="457200" rtl="0" algn="l">
              <a:spcBef>
                <a:spcPts val="0"/>
              </a:spcBef>
              <a:spcAft>
                <a:spcPts val="0"/>
              </a:spcAft>
              <a:buClr>
                <a:srgbClr val="000000"/>
              </a:buClr>
              <a:buSzPts val="1800"/>
              <a:buFont typeface="Average"/>
              <a:buChar char="-"/>
            </a:pPr>
            <a:r>
              <a:rPr lang="en">
                <a:solidFill>
                  <a:srgbClr val="000000"/>
                </a:solidFill>
                <a:latin typeface="Average"/>
                <a:ea typeface="Average"/>
                <a:cs typeface="Average"/>
                <a:sym typeface="Average"/>
              </a:rPr>
              <a:t>TAFE - Further studies </a:t>
            </a:r>
            <a:endParaRPr>
              <a:solidFill>
                <a:srgbClr val="000000"/>
              </a:solidFill>
              <a:latin typeface="Average"/>
              <a:ea typeface="Average"/>
              <a:cs typeface="Average"/>
              <a:sym typeface="Average"/>
            </a:endParaRPr>
          </a:p>
          <a:p>
            <a:pPr indent="0" lvl="0" marL="0" rtl="0" algn="l">
              <a:spcBef>
                <a:spcPts val="1600"/>
              </a:spcBef>
              <a:spcAft>
                <a:spcPts val="1600"/>
              </a:spcAft>
              <a:buNone/>
            </a:pPr>
            <a:r>
              <a:rPr lang="en">
                <a:solidFill>
                  <a:srgbClr val="000000"/>
                </a:solidFill>
                <a:latin typeface="Average"/>
                <a:ea typeface="Average"/>
                <a:cs typeface="Average"/>
                <a:sym typeface="Average"/>
              </a:rPr>
              <a:t>We have strong links with Westvic Employment and the CGLLEN </a:t>
            </a:r>
            <a:endParaRPr>
              <a:solidFill>
                <a:srgbClr val="000000"/>
              </a:solidFill>
              <a:latin typeface="Average"/>
              <a:ea typeface="Average"/>
              <a:cs typeface="Average"/>
              <a:sym typeface="Average"/>
            </a:endParaRPr>
          </a:p>
        </p:txBody>
      </p:sp>
      <p:pic>
        <p:nvPicPr>
          <p:cNvPr id="94" name="Google Shape;94;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5" name="Google Shape;95;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6" name="Google Shape;96;p16"/>
          <p:cNvPicPr preferRelativeResize="0"/>
          <p:nvPr/>
        </p:nvPicPr>
        <p:blipFill>
          <a:blip r:embed="rId5">
            <a:alphaModFix/>
          </a:blip>
          <a:stretch>
            <a:fillRect/>
          </a:stretch>
        </p:blipFill>
        <p:spPr>
          <a:xfrm>
            <a:off x="4964750" y="2049025"/>
            <a:ext cx="3802199" cy="2851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00" name="Shape 100"/>
        <p:cNvGrpSpPr/>
        <p:nvPr/>
      </p:nvGrpSpPr>
      <p:grpSpPr>
        <a:xfrm>
          <a:off x="0" y="0"/>
          <a:ext cx="0" cy="0"/>
          <a:chOff x="0" y="0"/>
          <a:chExt cx="0" cy="0"/>
        </a:xfrm>
      </p:grpSpPr>
      <p:sp>
        <p:nvSpPr>
          <p:cNvPr id="101" name="Google Shape;101;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VCAL - Three Levels</a:t>
            </a:r>
            <a:endParaRPr/>
          </a:p>
        </p:txBody>
      </p:sp>
      <p:sp>
        <p:nvSpPr>
          <p:cNvPr id="102" name="Google Shape;102;p17"/>
          <p:cNvSpPr txBox="1"/>
          <p:nvPr>
            <p:ph idx="1" type="body"/>
          </p:nvPr>
        </p:nvSpPr>
        <p:spPr>
          <a:xfrm>
            <a:off x="471900" y="1919075"/>
            <a:ext cx="8485200" cy="2710200"/>
          </a:xfrm>
          <a:prstGeom prst="rect">
            <a:avLst/>
          </a:prstGeom>
        </p:spPr>
        <p:txBody>
          <a:bodyPr anchorCtr="0" anchor="t" bIns="91425" lIns="91425" spcFirstLastPara="1" rIns="91425" wrap="square" tIns="91425">
            <a:noAutofit/>
          </a:bodyPr>
          <a:lstStyle/>
          <a:p>
            <a:pPr indent="-228600" lvl="1" marL="457200" rtl="0" algn="l">
              <a:lnSpc>
                <a:spcPct val="100000"/>
              </a:lnSpc>
              <a:spcBef>
                <a:spcPts val="600"/>
              </a:spcBef>
              <a:spcAft>
                <a:spcPts val="0"/>
              </a:spcAft>
              <a:buClr>
                <a:srgbClr val="262626"/>
              </a:buClr>
              <a:buSzPts val="1400"/>
              <a:buFont typeface="Noto Sans Symbols"/>
              <a:buChar char="●"/>
            </a:pPr>
            <a:r>
              <a:rPr lang="en" sz="2000">
                <a:solidFill>
                  <a:srgbClr val="3F3F3F"/>
                </a:solidFill>
                <a:latin typeface="Calibri"/>
                <a:ea typeface="Calibri"/>
                <a:cs typeface="Calibri"/>
                <a:sym typeface="Calibri"/>
              </a:rPr>
              <a:t>Foundation VCAL = We </a:t>
            </a:r>
            <a:r>
              <a:rPr lang="en" sz="2000" u="sng">
                <a:solidFill>
                  <a:srgbClr val="3F3F3F"/>
                </a:solidFill>
                <a:latin typeface="Calibri"/>
                <a:ea typeface="Calibri"/>
                <a:cs typeface="Calibri"/>
                <a:sym typeface="Calibri"/>
              </a:rPr>
              <a:t>ASSIST</a:t>
            </a:r>
            <a:r>
              <a:rPr lang="en" sz="2000">
                <a:solidFill>
                  <a:srgbClr val="3F3F3F"/>
                </a:solidFill>
                <a:latin typeface="Calibri"/>
                <a:ea typeface="Calibri"/>
                <a:cs typeface="Calibri"/>
                <a:sym typeface="Calibri"/>
              </a:rPr>
              <a:t> you through every step of the way</a:t>
            </a:r>
            <a:endParaRPr sz="1800">
              <a:solidFill>
                <a:srgbClr val="3F3F3F"/>
              </a:solidFill>
              <a:latin typeface="Calibri"/>
              <a:ea typeface="Calibri"/>
              <a:cs typeface="Calibri"/>
              <a:sym typeface="Calibri"/>
            </a:endParaRPr>
          </a:p>
          <a:p>
            <a:pPr indent="-228600" lvl="1" marL="457200" rtl="0" algn="l">
              <a:lnSpc>
                <a:spcPct val="100000"/>
              </a:lnSpc>
              <a:spcBef>
                <a:spcPts val="600"/>
              </a:spcBef>
              <a:spcAft>
                <a:spcPts val="0"/>
              </a:spcAft>
              <a:buClr>
                <a:srgbClr val="262626"/>
              </a:buClr>
              <a:buSzPts val="1400"/>
              <a:buFont typeface="Noto Sans Symbols"/>
              <a:buChar char="●"/>
            </a:pPr>
            <a:r>
              <a:rPr lang="en" sz="2000">
                <a:solidFill>
                  <a:srgbClr val="3F3F3F"/>
                </a:solidFill>
                <a:latin typeface="Calibri"/>
                <a:ea typeface="Calibri"/>
                <a:cs typeface="Calibri"/>
                <a:sym typeface="Calibri"/>
              </a:rPr>
              <a:t>Intermediate VCAL = We work </a:t>
            </a:r>
            <a:r>
              <a:rPr lang="en" sz="2000" u="sng">
                <a:solidFill>
                  <a:srgbClr val="3F3F3F"/>
                </a:solidFill>
                <a:latin typeface="Calibri"/>
                <a:ea typeface="Calibri"/>
                <a:cs typeface="Calibri"/>
                <a:sym typeface="Calibri"/>
              </a:rPr>
              <a:t>WITH YOU</a:t>
            </a:r>
            <a:r>
              <a:rPr lang="en" sz="2000">
                <a:solidFill>
                  <a:srgbClr val="3F3F3F"/>
                </a:solidFill>
                <a:latin typeface="Calibri"/>
                <a:ea typeface="Calibri"/>
                <a:cs typeface="Calibri"/>
                <a:sym typeface="Calibri"/>
              </a:rPr>
              <a:t> to complete you tasks with some independence</a:t>
            </a:r>
            <a:endParaRPr sz="1800">
              <a:solidFill>
                <a:srgbClr val="3F3F3F"/>
              </a:solidFill>
              <a:latin typeface="Calibri"/>
              <a:ea typeface="Calibri"/>
              <a:cs typeface="Calibri"/>
              <a:sym typeface="Calibri"/>
            </a:endParaRPr>
          </a:p>
          <a:p>
            <a:pPr indent="-228600" lvl="1" marL="457200" rtl="0" algn="l">
              <a:lnSpc>
                <a:spcPct val="100000"/>
              </a:lnSpc>
              <a:spcBef>
                <a:spcPts val="600"/>
              </a:spcBef>
              <a:spcAft>
                <a:spcPts val="0"/>
              </a:spcAft>
              <a:buClr>
                <a:srgbClr val="262626"/>
              </a:buClr>
              <a:buSzPts val="1400"/>
              <a:buFont typeface="Noto Sans Symbols"/>
              <a:buChar char="●"/>
            </a:pPr>
            <a:r>
              <a:rPr lang="en" sz="2000">
                <a:solidFill>
                  <a:srgbClr val="3F3F3F"/>
                </a:solidFill>
                <a:latin typeface="Calibri"/>
                <a:ea typeface="Calibri"/>
                <a:cs typeface="Calibri"/>
                <a:sym typeface="Calibri"/>
              </a:rPr>
              <a:t>Senior VCAL = You are given tasks and you can complete it </a:t>
            </a:r>
            <a:r>
              <a:rPr lang="en" sz="2000" u="sng">
                <a:solidFill>
                  <a:srgbClr val="3F3F3F"/>
                </a:solidFill>
                <a:latin typeface="Calibri"/>
                <a:ea typeface="Calibri"/>
                <a:cs typeface="Calibri"/>
                <a:sym typeface="Calibri"/>
              </a:rPr>
              <a:t>INDEPENDENTLY</a:t>
            </a:r>
            <a:endParaRPr sz="1800" u="sng">
              <a:solidFill>
                <a:srgbClr val="3F3F3F"/>
              </a:solidFill>
              <a:latin typeface="Calibri"/>
              <a:ea typeface="Calibri"/>
              <a:cs typeface="Calibri"/>
              <a:sym typeface="Calibri"/>
            </a:endParaRPr>
          </a:p>
          <a:p>
            <a:pPr indent="-228600" lvl="0" marL="228600" rtl="0" algn="l">
              <a:lnSpc>
                <a:spcPct val="100000"/>
              </a:lnSpc>
              <a:spcBef>
                <a:spcPts val="2000"/>
              </a:spcBef>
              <a:spcAft>
                <a:spcPts val="0"/>
              </a:spcAft>
              <a:buClr>
                <a:srgbClr val="7F7F7F"/>
              </a:buClr>
              <a:buSzPts val="1400"/>
              <a:buFont typeface="Noto Sans Symbols"/>
              <a:buChar char="●"/>
            </a:pPr>
            <a:r>
              <a:rPr lang="en" sz="2000">
                <a:solidFill>
                  <a:srgbClr val="3F3F3F"/>
                </a:solidFill>
                <a:latin typeface="Calibri"/>
                <a:ea typeface="Calibri"/>
                <a:cs typeface="Calibri"/>
                <a:sym typeface="Calibri"/>
              </a:rPr>
              <a:t>Certificates can be completed over 1 or 2 years, depending on what you get completed and in what manner you complete it in.</a:t>
            </a:r>
            <a:endParaRPr u="sng">
              <a:solidFill>
                <a:srgbClr val="000000"/>
              </a:solidFill>
              <a:latin typeface="Average"/>
              <a:ea typeface="Average"/>
              <a:cs typeface="Average"/>
              <a:sym typeface="Average"/>
            </a:endParaRPr>
          </a:p>
        </p:txBody>
      </p:sp>
      <p:pic>
        <p:nvPicPr>
          <p:cNvPr id="103" name="Google Shape;103;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4" name="Google Shape;104;p17"/>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08" name="Shape 108"/>
        <p:cNvGrpSpPr/>
        <p:nvPr/>
      </p:nvGrpSpPr>
      <p:grpSpPr>
        <a:xfrm>
          <a:off x="0" y="0"/>
          <a:ext cx="0" cy="0"/>
          <a:chOff x="0" y="0"/>
          <a:chExt cx="0" cy="0"/>
        </a:xfrm>
      </p:grpSpPr>
      <p:sp>
        <p:nvSpPr>
          <p:cNvPr id="109" name="Google Shape;109;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VCAL - Four study strands + 1 VET</a:t>
            </a:r>
            <a:endParaRPr/>
          </a:p>
        </p:txBody>
      </p:sp>
      <p:sp>
        <p:nvSpPr>
          <p:cNvPr id="110" name="Google Shape;110;p18"/>
          <p:cNvSpPr txBox="1"/>
          <p:nvPr>
            <p:ph idx="1" type="body"/>
          </p:nvPr>
        </p:nvSpPr>
        <p:spPr>
          <a:xfrm>
            <a:off x="471900" y="1919075"/>
            <a:ext cx="8222100" cy="311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Average"/>
                <a:ea typeface="Average"/>
                <a:cs typeface="Average"/>
                <a:sym typeface="Average"/>
              </a:rPr>
              <a:t>Literacy</a:t>
            </a:r>
            <a:endParaRPr sz="2400">
              <a:solidFill>
                <a:srgbClr val="000000"/>
              </a:solidFill>
              <a:latin typeface="Average"/>
              <a:ea typeface="Average"/>
              <a:cs typeface="Average"/>
              <a:sym typeface="Average"/>
            </a:endParaRPr>
          </a:p>
          <a:p>
            <a:pPr indent="0" lvl="0" marL="0" rtl="0" algn="l">
              <a:spcBef>
                <a:spcPts val="1600"/>
              </a:spcBef>
              <a:spcAft>
                <a:spcPts val="0"/>
              </a:spcAft>
              <a:buNone/>
            </a:pPr>
            <a:r>
              <a:rPr lang="en" sz="2400">
                <a:solidFill>
                  <a:srgbClr val="000000"/>
                </a:solidFill>
                <a:latin typeface="Average"/>
                <a:ea typeface="Average"/>
                <a:cs typeface="Average"/>
                <a:sym typeface="Average"/>
              </a:rPr>
              <a:t>Numeracy</a:t>
            </a:r>
            <a:endParaRPr sz="2400">
              <a:solidFill>
                <a:srgbClr val="000000"/>
              </a:solidFill>
              <a:latin typeface="Average"/>
              <a:ea typeface="Average"/>
              <a:cs typeface="Average"/>
              <a:sym typeface="Average"/>
            </a:endParaRPr>
          </a:p>
          <a:p>
            <a:pPr indent="0" lvl="0" marL="0" rtl="0" algn="l">
              <a:spcBef>
                <a:spcPts val="1600"/>
              </a:spcBef>
              <a:spcAft>
                <a:spcPts val="0"/>
              </a:spcAft>
              <a:buNone/>
            </a:pPr>
            <a:r>
              <a:rPr lang="en" sz="2400">
                <a:solidFill>
                  <a:srgbClr val="000000"/>
                </a:solidFill>
                <a:latin typeface="Average"/>
                <a:ea typeface="Average"/>
                <a:cs typeface="Average"/>
                <a:sym typeface="Average"/>
              </a:rPr>
              <a:t>Personal Development</a:t>
            </a:r>
            <a:endParaRPr sz="2400">
              <a:solidFill>
                <a:srgbClr val="000000"/>
              </a:solidFill>
              <a:latin typeface="Average"/>
              <a:ea typeface="Average"/>
              <a:cs typeface="Average"/>
              <a:sym typeface="Average"/>
            </a:endParaRPr>
          </a:p>
          <a:p>
            <a:pPr indent="0" lvl="0" marL="0" rtl="0" algn="l">
              <a:spcBef>
                <a:spcPts val="1600"/>
              </a:spcBef>
              <a:spcAft>
                <a:spcPts val="0"/>
              </a:spcAft>
              <a:buNone/>
            </a:pPr>
            <a:r>
              <a:rPr lang="en" sz="2400">
                <a:solidFill>
                  <a:srgbClr val="000000"/>
                </a:solidFill>
                <a:latin typeface="Average"/>
                <a:ea typeface="Average"/>
                <a:cs typeface="Average"/>
                <a:sym typeface="Average"/>
              </a:rPr>
              <a:t>Work related skills</a:t>
            </a:r>
            <a:endParaRPr sz="2400">
              <a:solidFill>
                <a:srgbClr val="000000"/>
              </a:solidFill>
              <a:latin typeface="Average"/>
              <a:ea typeface="Average"/>
              <a:cs typeface="Average"/>
              <a:sym typeface="Average"/>
            </a:endParaRPr>
          </a:p>
          <a:p>
            <a:pPr indent="0" lvl="0" marL="0" rtl="0" algn="l">
              <a:spcBef>
                <a:spcPts val="1600"/>
              </a:spcBef>
              <a:spcAft>
                <a:spcPts val="1600"/>
              </a:spcAft>
              <a:buNone/>
            </a:pPr>
            <a:r>
              <a:rPr lang="en" sz="2400">
                <a:solidFill>
                  <a:srgbClr val="000000"/>
                </a:solidFill>
                <a:latin typeface="Average"/>
                <a:ea typeface="Average"/>
                <a:cs typeface="Average"/>
                <a:sym typeface="Average"/>
              </a:rPr>
              <a:t>Industry specific VET subject</a:t>
            </a:r>
            <a:endParaRPr sz="2400">
              <a:solidFill>
                <a:srgbClr val="000000"/>
              </a:solidFill>
              <a:latin typeface="Average"/>
              <a:ea typeface="Average"/>
              <a:cs typeface="Average"/>
              <a:sym typeface="Average"/>
            </a:endParaRPr>
          </a:p>
        </p:txBody>
      </p:sp>
      <p:pic>
        <p:nvPicPr>
          <p:cNvPr id="111" name="Google Shape;111;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2" name="Google Shape;112;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3" name="Google Shape;113;p18"/>
          <p:cNvPicPr preferRelativeResize="0"/>
          <p:nvPr/>
        </p:nvPicPr>
        <p:blipFill>
          <a:blip r:embed="rId5">
            <a:alphaModFix/>
          </a:blip>
          <a:stretch>
            <a:fillRect/>
          </a:stretch>
        </p:blipFill>
        <p:spPr>
          <a:xfrm>
            <a:off x="4695125" y="1809075"/>
            <a:ext cx="4157199" cy="311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17" name="Shape 117"/>
        <p:cNvGrpSpPr/>
        <p:nvPr/>
      </p:nvGrpSpPr>
      <p:grpSpPr>
        <a:xfrm>
          <a:off x="0" y="0"/>
          <a:ext cx="0" cy="0"/>
          <a:chOff x="0" y="0"/>
          <a:chExt cx="0" cy="0"/>
        </a:xfrm>
      </p:grpSpPr>
      <p:sp>
        <p:nvSpPr>
          <p:cNvPr id="118" name="Google Shape;118;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Literacy - Reading, Writing and Oracy</a:t>
            </a:r>
            <a:endParaRPr/>
          </a:p>
        </p:txBody>
      </p:sp>
      <p:sp>
        <p:nvSpPr>
          <p:cNvPr id="119" name="Google Shape;119;p19"/>
          <p:cNvSpPr txBox="1"/>
          <p:nvPr>
            <p:ph idx="1" type="body"/>
          </p:nvPr>
        </p:nvSpPr>
        <p:spPr>
          <a:xfrm>
            <a:off x="471900" y="1919075"/>
            <a:ext cx="4100100" cy="1923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Practical purposes</a:t>
            </a:r>
            <a:endParaRPr sz="2400">
              <a:solidFill>
                <a:srgbClr val="000000"/>
              </a:solidFill>
              <a:latin typeface="Average"/>
              <a:ea typeface="Average"/>
              <a:cs typeface="Average"/>
              <a:sym typeface="Average"/>
            </a:endParaRPr>
          </a:p>
          <a:p>
            <a:pPr indent="-381000" lvl="0"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Self-expression</a:t>
            </a:r>
            <a:endParaRPr sz="2400">
              <a:solidFill>
                <a:srgbClr val="000000"/>
              </a:solidFill>
              <a:latin typeface="Average"/>
              <a:ea typeface="Average"/>
              <a:cs typeface="Average"/>
              <a:sym typeface="Average"/>
            </a:endParaRPr>
          </a:p>
          <a:p>
            <a:pPr indent="-381000" lvl="0"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Knowledge</a:t>
            </a:r>
            <a:endParaRPr sz="2400">
              <a:solidFill>
                <a:srgbClr val="000000"/>
              </a:solidFill>
              <a:latin typeface="Average"/>
              <a:ea typeface="Average"/>
              <a:cs typeface="Average"/>
              <a:sym typeface="Average"/>
            </a:endParaRPr>
          </a:p>
          <a:p>
            <a:pPr indent="-381000" lvl="0"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Public Debate</a:t>
            </a:r>
            <a:endParaRPr>
              <a:solidFill>
                <a:srgbClr val="000000"/>
              </a:solidFill>
            </a:endParaRPr>
          </a:p>
        </p:txBody>
      </p:sp>
      <p:pic>
        <p:nvPicPr>
          <p:cNvPr id="120" name="Google Shape;120;p19"/>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21" name="Google Shape;121;p19"/>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22" name="Google Shape;122;p19"/>
          <p:cNvSpPr txBox="1"/>
          <p:nvPr/>
        </p:nvSpPr>
        <p:spPr>
          <a:xfrm>
            <a:off x="685800" y="4055675"/>
            <a:ext cx="4493100" cy="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Students have 12 Outcomes for Literacy they must reach and provide 3 forms of evidence for. </a:t>
            </a:r>
            <a:endParaRPr sz="1900">
              <a:latin typeface="Roboto"/>
              <a:ea typeface="Roboto"/>
              <a:cs typeface="Roboto"/>
              <a:sym typeface="Roboto"/>
            </a:endParaRPr>
          </a:p>
        </p:txBody>
      </p:sp>
      <p:pic>
        <p:nvPicPr>
          <p:cNvPr id="123" name="Google Shape;123;p19"/>
          <p:cNvPicPr preferRelativeResize="0"/>
          <p:nvPr/>
        </p:nvPicPr>
        <p:blipFill>
          <a:blip r:embed="rId5">
            <a:alphaModFix/>
          </a:blip>
          <a:stretch>
            <a:fillRect/>
          </a:stretch>
        </p:blipFill>
        <p:spPr>
          <a:xfrm>
            <a:off x="5912075" y="1855400"/>
            <a:ext cx="2911726" cy="3135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27" name="Shape 127"/>
        <p:cNvGrpSpPr/>
        <p:nvPr/>
      </p:nvGrpSpPr>
      <p:grpSpPr>
        <a:xfrm>
          <a:off x="0" y="0"/>
          <a:ext cx="0" cy="0"/>
          <a:chOff x="0" y="0"/>
          <a:chExt cx="0" cy="0"/>
        </a:xfrm>
      </p:grpSpPr>
      <p:sp>
        <p:nvSpPr>
          <p:cNvPr id="128" name="Google Shape;128;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Numeracy</a:t>
            </a:r>
            <a:endParaRPr/>
          </a:p>
        </p:txBody>
      </p:sp>
      <p:sp>
        <p:nvSpPr>
          <p:cNvPr id="129" name="Google Shape;129;p20"/>
          <p:cNvSpPr txBox="1"/>
          <p:nvPr>
            <p:ph idx="1" type="body"/>
          </p:nvPr>
        </p:nvSpPr>
        <p:spPr>
          <a:xfrm>
            <a:off x="471900" y="1919075"/>
            <a:ext cx="4825200" cy="21483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Numerical skills</a:t>
            </a:r>
            <a:endParaRPr b="1" sz="2400" u="sng">
              <a:solidFill>
                <a:srgbClr val="000000"/>
              </a:solidFill>
              <a:latin typeface="Average"/>
              <a:ea typeface="Average"/>
              <a:cs typeface="Average"/>
              <a:sym typeface="Average"/>
            </a:endParaRPr>
          </a:p>
          <a:p>
            <a:pPr indent="-381000" lvl="0" marL="457200" rtl="0" algn="l">
              <a:lnSpc>
                <a:spcPct val="100000"/>
              </a:lnSpc>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Financial literacy</a:t>
            </a:r>
            <a:endParaRPr sz="2400">
              <a:solidFill>
                <a:srgbClr val="000000"/>
              </a:solidFill>
              <a:latin typeface="Average"/>
              <a:ea typeface="Average"/>
              <a:cs typeface="Average"/>
              <a:sym typeface="Average"/>
            </a:endParaRPr>
          </a:p>
          <a:p>
            <a:pPr indent="-381000" lvl="0" marL="457200" rtl="0" algn="l">
              <a:lnSpc>
                <a:spcPct val="100000"/>
              </a:lnSpc>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Planning &amp; organising</a:t>
            </a:r>
            <a:endParaRPr sz="2400">
              <a:solidFill>
                <a:srgbClr val="000000"/>
              </a:solidFill>
              <a:latin typeface="Average"/>
              <a:ea typeface="Average"/>
              <a:cs typeface="Average"/>
              <a:sym typeface="Average"/>
            </a:endParaRPr>
          </a:p>
          <a:p>
            <a:pPr indent="-381000" lvl="0" marL="457200" rtl="0" algn="l">
              <a:lnSpc>
                <a:spcPct val="100000"/>
              </a:lnSpc>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Measurement, representation &amp; Design</a:t>
            </a:r>
            <a:endParaRPr sz="2400">
              <a:solidFill>
                <a:srgbClr val="000000"/>
              </a:solidFill>
              <a:latin typeface="Average"/>
              <a:ea typeface="Average"/>
              <a:cs typeface="Average"/>
              <a:sym typeface="Average"/>
            </a:endParaRPr>
          </a:p>
          <a:p>
            <a:pPr indent="0" lvl="0" marL="0" rtl="0" algn="l">
              <a:lnSpc>
                <a:spcPct val="100000"/>
              </a:lnSpc>
              <a:spcBef>
                <a:spcPts val="0"/>
              </a:spcBef>
              <a:spcAft>
                <a:spcPts val="0"/>
              </a:spcAft>
              <a:buNone/>
            </a:pPr>
            <a:r>
              <a:t/>
            </a:r>
            <a:endParaRPr sz="2400">
              <a:solidFill>
                <a:srgbClr val="000000"/>
              </a:solidFill>
              <a:latin typeface="Average"/>
              <a:ea typeface="Average"/>
              <a:cs typeface="Average"/>
              <a:sym typeface="Average"/>
            </a:endParaRPr>
          </a:p>
          <a:p>
            <a:pPr indent="0" lvl="0" marL="0" rtl="0" algn="l">
              <a:lnSpc>
                <a:spcPct val="100000"/>
              </a:lnSpc>
              <a:spcBef>
                <a:spcPts val="0"/>
              </a:spcBef>
              <a:spcAft>
                <a:spcPts val="0"/>
              </a:spcAft>
              <a:buNone/>
            </a:pPr>
            <a:r>
              <a:t/>
            </a:r>
            <a:endParaRPr sz="2400">
              <a:solidFill>
                <a:srgbClr val="000000"/>
              </a:solidFill>
              <a:latin typeface="Average"/>
              <a:ea typeface="Average"/>
              <a:cs typeface="Average"/>
              <a:sym typeface="Average"/>
            </a:endParaRPr>
          </a:p>
          <a:p>
            <a:pPr indent="0" lvl="0" marL="457200" rtl="0" algn="l">
              <a:lnSpc>
                <a:spcPct val="100000"/>
              </a:lnSpc>
              <a:spcBef>
                <a:spcPts val="600"/>
              </a:spcBef>
              <a:spcAft>
                <a:spcPts val="0"/>
              </a:spcAft>
              <a:buNone/>
            </a:pPr>
            <a:r>
              <a:t/>
            </a:r>
            <a:endParaRPr u="sng">
              <a:solidFill>
                <a:srgbClr val="000000"/>
              </a:solidFill>
              <a:latin typeface="Average"/>
              <a:ea typeface="Average"/>
              <a:cs typeface="Average"/>
              <a:sym typeface="Average"/>
            </a:endParaRPr>
          </a:p>
        </p:txBody>
      </p:sp>
      <p:pic>
        <p:nvPicPr>
          <p:cNvPr id="130" name="Google Shape;130;p20"/>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31" name="Google Shape;131;p20"/>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32" name="Google Shape;132;p20"/>
          <p:cNvSpPr txBox="1"/>
          <p:nvPr/>
        </p:nvSpPr>
        <p:spPr>
          <a:xfrm>
            <a:off x="532075" y="4268525"/>
            <a:ext cx="4800600" cy="5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Students have 8 Outcomes for Numeracy they must reach and provide 3 forms of evidence for. </a:t>
            </a:r>
            <a:endParaRPr>
              <a:latin typeface="Roboto"/>
              <a:ea typeface="Roboto"/>
              <a:cs typeface="Roboto"/>
              <a:sym typeface="Roboto"/>
            </a:endParaRPr>
          </a:p>
        </p:txBody>
      </p:sp>
      <p:pic>
        <p:nvPicPr>
          <p:cNvPr id="133" name="Google Shape;133;p20"/>
          <p:cNvPicPr preferRelativeResize="0"/>
          <p:nvPr/>
        </p:nvPicPr>
        <p:blipFill rotWithShape="1">
          <a:blip r:embed="rId5">
            <a:alphaModFix/>
          </a:blip>
          <a:srcRect b="34102" l="0" r="0" t="0"/>
          <a:stretch/>
        </p:blipFill>
        <p:spPr>
          <a:xfrm>
            <a:off x="5851625" y="2368275"/>
            <a:ext cx="2499199" cy="219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37" name="Shape 137"/>
        <p:cNvGrpSpPr/>
        <p:nvPr/>
      </p:nvGrpSpPr>
      <p:grpSpPr>
        <a:xfrm>
          <a:off x="0" y="0"/>
          <a:ext cx="0" cy="0"/>
          <a:chOff x="0" y="0"/>
          <a:chExt cx="0" cy="0"/>
        </a:xfrm>
      </p:grpSpPr>
      <p:sp>
        <p:nvSpPr>
          <p:cNvPr id="138" name="Google Shape;138;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Personal Development Skills (PDS)</a:t>
            </a:r>
            <a:endParaRPr/>
          </a:p>
        </p:txBody>
      </p:sp>
      <p:sp>
        <p:nvSpPr>
          <p:cNvPr id="139" name="Google Shape;139;p21"/>
          <p:cNvSpPr txBox="1"/>
          <p:nvPr>
            <p:ph idx="1" type="body"/>
          </p:nvPr>
        </p:nvSpPr>
        <p:spPr>
          <a:xfrm>
            <a:off x="471900" y="1919075"/>
            <a:ext cx="3536400" cy="2254800"/>
          </a:xfrm>
          <a:prstGeom prst="rect">
            <a:avLst/>
          </a:prstGeom>
        </p:spPr>
        <p:txBody>
          <a:bodyPr anchorCtr="0" anchor="t" bIns="91425" lIns="91425" spcFirstLastPara="1" rIns="91425" wrap="square" tIns="91425">
            <a:noAutofit/>
          </a:bodyPr>
          <a:lstStyle/>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Plan and organise an activity/event </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Self-management</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Leadership</a:t>
            </a:r>
            <a:endParaRPr sz="2400">
              <a:solidFill>
                <a:srgbClr val="000000"/>
              </a:solidFill>
              <a:latin typeface="Average"/>
              <a:ea typeface="Average"/>
              <a:cs typeface="Average"/>
              <a:sym typeface="Average"/>
            </a:endParaRPr>
          </a:p>
          <a:p>
            <a:pPr indent="-300990" lvl="1" marL="457200" rtl="0" algn="l">
              <a:spcBef>
                <a:spcPts val="0"/>
              </a:spcBef>
              <a:spcAft>
                <a:spcPts val="0"/>
              </a:spcAft>
              <a:buClr>
                <a:srgbClr val="000000"/>
              </a:buClr>
              <a:buSzPts val="2400"/>
              <a:buFont typeface="Average"/>
              <a:buChar char="●"/>
            </a:pPr>
            <a:r>
              <a:rPr lang="en" sz="2400">
                <a:solidFill>
                  <a:srgbClr val="000000"/>
                </a:solidFill>
                <a:latin typeface="Average"/>
                <a:ea typeface="Average"/>
                <a:cs typeface="Average"/>
                <a:sym typeface="Average"/>
              </a:rPr>
              <a:t>Interpersonal Skills</a:t>
            </a:r>
            <a:endParaRPr u="sng">
              <a:solidFill>
                <a:srgbClr val="000000"/>
              </a:solidFill>
              <a:latin typeface="Average"/>
              <a:ea typeface="Average"/>
              <a:cs typeface="Average"/>
              <a:sym typeface="Average"/>
            </a:endParaRPr>
          </a:p>
        </p:txBody>
      </p:sp>
      <p:pic>
        <p:nvPicPr>
          <p:cNvPr id="140" name="Google Shape;140;p21"/>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41" name="Google Shape;141;p21"/>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142" name="Google Shape;142;p21"/>
          <p:cNvSpPr txBox="1"/>
          <p:nvPr/>
        </p:nvSpPr>
        <p:spPr>
          <a:xfrm>
            <a:off x="709450" y="4292150"/>
            <a:ext cx="4481400" cy="4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Students have 10 Outcomes for PDS they must reach and provide 3 forms of evidence for. </a:t>
            </a:r>
            <a:endParaRPr sz="19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pic>
        <p:nvPicPr>
          <p:cNvPr id="143" name="Google Shape;143;p21"/>
          <p:cNvPicPr preferRelativeResize="0"/>
          <p:nvPr/>
        </p:nvPicPr>
        <p:blipFill>
          <a:blip r:embed="rId5">
            <a:alphaModFix/>
          </a:blip>
          <a:stretch>
            <a:fillRect/>
          </a:stretch>
        </p:blipFill>
        <p:spPr>
          <a:xfrm>
            <a:off x="4562700" y="1884950"/>
            <a:ext cx="4008525" cy="2254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