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Roboto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Roboto-regular.fntdata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italic.fntdata"/><Relationship Id="rId14" Type="http://schemas.openxmlformats.org/officeDocument/2006/relationships/font" Target="fonts/Roboto-bold.fntdata"/><Relationship Id="rId16" Type="http://schemas.openxmlformats.org/officeDocument/2006/relationships/font" Target="fonts/Robo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8a261ae391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8a261ae391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8a261ae391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8a261ae391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8a261ae391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8a261ae391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8a261ae391_0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8a261ae391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8bca78bc97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8bca78bc97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8666a49da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8666a49da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fmla="val 16667" name="adj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4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/>
          <p:nvPr>
            <p:ph hasCustomPrompt="1"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accent4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0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0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56" name="Google Shape;56;p1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terial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D9EEB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/>
          <p:nvPr>
            <p:ph type="ctrTitle"/>
          </p:nvPr>
        </p:nvSpPr>
        <p:spPr>
          <a:xfrm>
            <a:off x="390525" y="1449625"/>
            <a:ext cx="8222100" cy="202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YEAR 9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Health &amp; Physical Education </a:t>
            </a:r>
            <a:endParaRPr/>
          </a:p>
        </p:txBody>
      </p:sp>
      <p:pic>
        <p:nvPicPr>
          <p:cNvPr id="68" name="Google Shape;6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850" y="134505"/>
            <a:ext cx="1571625" cy="100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56875" y="134505"/>
            <a:ext cx="1400175" cy="107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D9EEB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Year 9 options for Health &amp; PE</a:t>
            </a:r>
            <a:endParaRPr/>
          </a:p>
        </p:txBody>
      </p:sp>
      <p:sp>
        <p:nvSpPr>
          <p:cNvPr id="75" name="Google Shape;75;p14"/>
          <p:cNvSpPr txBox="1"/>
          <p:nvPr>
            <p:ph idx="1" type="body"/>
          </p:nvPr>
        </p:nvSpPr>
        <p:spPr>
          <a:xfrm>
            <a:off x="471900" y="1919075"/>
            <a:ext cx="8222100" cy="30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b="1" lang="en" sz="2400">
                <a:solidFill>
                  <a:srgbClr val="000000"/>
                </a:solidFill>
              </a:rPr>
              <a:t>Core Health &amp; Physical Education - </a:t>
            </a:r>
            <a:r>
              <a:rPr b="1" lang="en" sz="2400" u="sng">
                <a:solidFill>
                  <a:srgbClr val="000000"/>
                </a:solidFill>
              </a:rPr>
              <a:t>All</a:t>
            </a:r>
            <a:r>
              <a:rPr b="1" lang="en" sz="2400">
                <a:solidFill>
                  <a:srgbClr val="000000"/>
                </a:solidFill>
              </a:rPr>
              <a:t> Year 9 students</a:t>
            </a:r>
            <a:endParaRPr b="1" sz="2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i="1" lang="en">
                <a:solidFill>
                  <a:srgbClr val="000000"/>
                </a:solidFill>
              </a:rPr>
              <a:t>plus 2 optional electives:</a:t>
            </a:r>
            <a:endParaRPr i="1">
              <a:solidFill>
                <a:srgbClr val="000000"/>
              </a:solidFill>
            </a:endParaRPr>
          </a:p>
          <a:p>
            <a:pPr indent="-3810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b="1" lang="en" sz="2400">
                <a:solidFill>
                  <a:srgbClr val="000000"/>
                </a:solidFill>
              </a:rPr>
              <a:t>Netball Studies</a:t>
            </a:r>
            <a:endParaRPr b="1" sz="2400">
              <a:solidFill>
                <a:srgbClr val="000000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b="1" lang="en" sz="2400">
                <a:solidFill>
                  <a:srgbClr val="000000"/>
                </a:solidFill>
              </a:rPr>
              <a:t>Games of the World</a:t>
            </a:r>
            <a:endParaRPr b="1" sz="2400">
              <a:solidFill>
                <a:srgbClr val="000000"/>
              </a:solidFill>
            </a:endParaRPr>
          </a:p>
        </p:txBody>
      </p:sp>
      <p:pic>
        <p:nvPicPr>
          <p:cNvPr id="76" name="Google Shape;7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850" y="134502"/>
            <a:ext cx="1012125" cy="65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71023" y="134502"/>
            <a:ext cx="786027" cy="60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D9EEB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Health &amp; Physical Education Curriculum</a:t>
            </a:r>
            <a:endParaRPr/>
          </a:p>
        </p:txBody>
      </p:sp>
      <p:sp>
        <p:nvSpPr>
          <p:cNvPr id="83" name="Google Shape;83;p15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 u="sng">
                <a:solidFill>
                  <a:srgbClr val="000000"/>
                </a:solidFill>
              </a:rPr>
              <a:t>HEALTH (1 lesson/week)</a:t>
            </a:r>
            <a:endParaRPr b="1" sz="1600" u="sng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</a:rPr>
              <a:t>Positive Relationships</a:t>
            </a:r>
            <a:endParaRPr sz="16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</a:rPr>
              <a:t>Body systems and anatomy</a:t>
            </a:r>
            <a:endParaRPr sz="16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</a:rPr>
              <a:t>Promoting active lifestyles</a:t>
            </a:r>
            <a:endParaRPr sz="16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</a:rPr>
              <a:t>Risks</a:t>
            </a:r>
            <a:endParaRPr sz="16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</a:rPr>
              <a:t>Health strategies and resources</a:t>
            </a:r>
            <a:endParaRPr sz="1600">
              <a:solidFill>
                <a:srgbClr val="000000"/>
              </a:solidFill>
            </a:endParaRPr>
          </a:p>
        </p:txBody>
      </p:sp>
      <p:pic>
        <p:nvPicPr>
          <p:cNvPr id="84" name="Google Shape;8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850" y="134502"/>
            <a:ext cx="1012125" cy="65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71023" y="134502"/>
            <a:ext cx="786027" cy="60422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5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 u="sng">
                <a:solidFill>
                  <a:srgbClr val="000000"/>
                </a:solidFill>
              </a:rPr>
              <a:t>PRACTICAL PE (1 Double lesson/week)</a:t>
            </a:r>
            <a:endParaRPr b="1" sz="1600" u="sng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</a:rPr>
              <a:t>Swimming</a:t>
            </a:r>
            <a:endParaRPr sz="16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</a:rPr>
              <a:t>Athletics</a:t>
            </a:r>
            <a:endParaRPr sz="16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</a:rPr>
              <a:t>Fitness</a:t>
            </a:r>
            <a:endParaRPr sz="16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</a:rPr>
              <a:t>Volleyball</a:t>
            </a:r>
            <a:endParaRPr sz="16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</a:rPr>
              <a:t>Soccer</a:t>
            </a:r>
            <a:endParaRPr sz="16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</a:rPr>
              <a:t>Table tennis</a:t>
            </a:r>
            <a:endParaRPr sz="16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</a:rPr>
              <a:t>Soft-crosse</a:t>
            </a:r>
            <a:endParaRPr sz="16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D9EEB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Elective - NETBALL STUDIES</a:t>
            </a:r>
            <a:endParaRPr/>
          </a:p>
        </p:txBody>
      </p:sp>
      <p:sp>
        <p:nvSpPr>
          <p:cNvPr id="92" name="Google Shape;92;p16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31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Char char="●"/>
            </a:pPr>
            <a:r>
              <a:rPr lang="en" sz="3200">
                <a:solidFill>
                  <a:srgbClr val="000000"/>
                </a:solidFill>
              </a:rPr>
              <a:t>Skills</a:t>
            </a:r>
            <a:endParaRPr sz="3200">
              <a:solidFill>
                <a:srgbClr val="000000"/>
              </a:solidFill>
            </a:endParaRPr>
          </a:p>
          <a:p>
            <a:pPr indent="-431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Char char="●"/>
            </a:pPr>
            <a:r>
              <a:rPr lang="en" sz="3200">
                <a:solidFill>
                  <a:srgbClr val="000000"/>
                </a:solidFill>
              </a:rPr>
              <a:t>Tactics &amp; strategy</a:t>
            </a:r>
            <a:endParaRPr sz="3200">
              <a:solidFill>
                <a:srgbClr val="000000"/>
              </a:solidFill>
            </a:endParaRPr>
          </a:p>
          <a:p>
            <a:pPr indent="-431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Char char="●"/>
            </a:pPr>
            <a:r>
              <a:rPr lang="en" sz="3200">
                <a:solidFill>
                  <a:srgbClr val="000000"/>
                </a:solidFill>
              </a:rPr>
              <a:t>Coaching</a:t>
            </a:r>
            <a:endParaRPr sz="3200">
              <a:solidFill>
                <a:srgbClr val="000000"/>
              </a:solidFill>
            </a:endParaRPr>
          </a:p>
          <a:p>
            <a:pPr indent="-431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Char char="●"/>
            </a:pPr>
            <a:r>
              <a:rPr lang="en" sz="3200">
                <a:solidFill>
                  <a:srgbClr val="000000"/>
                </a:solidFill>
              </a:rPr>
              <a:t>Umpiring</a:t>
            </a:r>
            <a:endParaRPr sz="3200">
              <a:solidFill>
                <a:srgbClr val="000000"/>
              </a:solidFill>
            </a:endParaRPr>
          </a:p>
          <a:p>
            <a:pPr indent="-431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Char char="●"/>
            </a:pPr>
            <a:r>
              <a:rPr lang="en" sz="3200">
                <a:solidFill>
                  <a:srgbClr val="000000"/>
                </a:solidFill>
              </a:rPr>
              <a:t>Training &amp; fitness</a:t>
            </a:r>
            <a:endParaRPr sz="3200">
              <a:solidFill>
                <a:srgbClr val="000000"/>
              </a:solidFill>
            </a:endParaRPr>
          </a:p>
          <a:p>
            <a:pPr indent="-431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Char char="●"/>
            </a:pPr>
            <a:r>
              <a:rPr lang="en" sz="3200">
                <a:solidFill>
                  <a:srgbClr val="000000"/>
                </a:solidFill>
              </a:rPr>
              <a:t>Game play</a:t>
            </a:r>
            <a:endParaRPr sz="3200">
              <a:solidFill>
                <a:srgbClr val="000000"/>
              </a:solidFill>
            </a:endParaRPr>
          </a:p>
        </p:txBody>
      </p:sp>
      <p:pic>
        <p:nvPicPr>
          <p:cNvPr id="93" name="Google Shape;9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850" y="134502"/>
            <a:ext cx="1012125" cy="65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71023" y="134502"/>
            <a:ext cx="786027" cy="60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60096" y="1680875"/>
            <a:ext cx="2596949" cy="34626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D9EEB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Elective - GAMES OF THE WORLD</a:t>
            </a:r>
            <a:endParaRPr/>
          </a:p>
        </p:txBody>
      </p:sp>
      <p:sp>
        <p:nvSpPr>
          <p:cNvPr id="101" name="Google Shape;101;p17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31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Char char="●"/>
            </a:pPr>
            <a:r>
              <a:rPr lang="en" sz="3200">
                <a:solidFill>
                  <a:srgbClr val="000000"/>
                </a:solidFill>
              </a:rPr>
              <a:t>Less common</a:t>
            </a:r>
            <a:r>
              <a:rPr lang="en" sz="3200">
                <a:solidFill>
                  <a:srgbClr val="000000"/>
                </a:solidFill>
              </a:rPr>
              <a:t> games</a:t>
            </a:r>
            <a:endParaRPr sz="3200">
              <a:solidFill>
                <a:srgbClr val="000000"/>
              </a:solidFill>
            </a:endParaRPr>
          </a:p>
          <a:p>
            <a:pPr indent="-431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Char char="●"/>
            </a:pPr>
            <a:r>
              <a:rPr lang="en" sz="3200">
                <a:solidFill>
                  <a:srgbClr val="000000"/>
                </a:solidFill>
              </a:rPr>
              <a:t>Indigenous games</a:t>
            </a:r>
            <a:endParaRPr sz="3200">
              <a:solidFill>
                <a:srgbClr val="000000"/>
              </a:solidFill>
            </a:endParaRPr>
          </a:p>
          <a:p>
            <a:pPr indent="-431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Char char="●"/>
            </a:pPr>
            <a:r>
              <a:rPr lang="en" sz="3200">
                <a:solidFill>
                  <a:srgbClr val="000000"/>
                </a:solidFill>
              </a:rPr>
              <a:t>Peer teach &amp; research</a:t>
            </a:r>
            <a:endParaRPr sz="3200">
              <a:solidFill>
                <a:srgbClr val="000000"/>
              </a:solidFill>
            </a:endParaRPr>
          </a:p>
          <a:p>
            <a:pPr indent="-431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Char char="●"/>
            </a:pPr>
            <a:r>
              <a:rPr lang="en" sz="3200">
                <a:solidFill>
                  <a:srgbClr val="000000"/>
                </a:solidFill>
              </a:rPr>
              <a:t>Geography</a:t>
            </a:r>
            <a:endParaRPr sz="3200"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000000"/>
                </a:solidFill>
              </a:rPr>
              <a:t> </a:t>
            </a:r>
            <a:endParaRPr/>
          </a:p>
        </p:txBody>
      </p:sp>
      <p:pic>
        <p:nvPicPr>
          <p:cNvPr id="102" name="Google Shape;10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850" y="134502"/>
            <a:ext cx="1012125" cy="65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71023" y="134502"/>
            <a:ext cx="786027" cy="60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86150" y="1845354"/>
            <a:ext cx="2507850" cy="298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D9EEB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Year 9 options for Health &amp; PE</a:t>
            </a:r>
            <a:endParaRPr/>
          </a:p>
        </p:txBody>
      </p:sp>
      <p:sp>
        <p:nvSpPr>
          <p:cNvPr id="110" name="Google Shape;110;p18"/>
          <p:cNvSpPr txBox="1"/>
          <p:nvPr>
            <p:ph idx="1" type="body"/>
          </p:nvPr>
        </p:nvSpPr>
        <p:spPr>
          <a:xfrm>
            <a:off x="471900" y="1919075"/>
            <a:ext cx="8222100" cy="30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b="1" lang="en" sz="2400">
                <a:solidFill>
                  <a:srgbClr val="000000"/>
                </a:solidFill>
              </a:rPr>
              <a:t>Core Health &amp; Physical Education - </a:t>
            </a:r>
            <a:r>
              <a:rPr b="1" lang="en" sz="2400" u="sng">
                <a:solidFill>
                  <a:srgbClr val="000000"/>
                </a:solidFill>
              </a:rPr>
              <a:t>All</a:t>
            </a:r>
            <a:r>
              <a:rPr b="1" lang="en" sz="2400">
                <a:solidFill>
                  <a:srgbClr val="000000"/>
                </a:solidFill>
              </a:rPr>
              <a:t> Year 9 students</a:t>
            </a:r>
            <a:endParaRPr b="1" sz="2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i="1" lang="en">
                <a:solidFill>
                  <a:srgbClr val="000000"/>
                </a:solidFill>
              </a:rPr>
              <a:t>plus 2 optional electives:</a:t>
            </a:r>
            <a:endParaRPr i="1">
              <a:solidFill>
                <a:srgbClr val="000000"/>
              </a:solidFill>
            </a:endParaRPr>
          </a:p>
          <a:p>
            <a:pPr indent="-3810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b="1" lang="en" sz="2400">
                <a:solidFill>
                  <a:srgbClr val="000000"/>
                </a:solidFill>
              </a:rPr>
              <a:t>Netball Studies</a:t>
            </a:r>
            <a:endParaRPr b="1" sz="2400">
              <a:solidFill>
                <a:srgbClr val="000000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b="1" lang="en" sz="2400">
                <a:solidFill>
                  <a:srgbClr val="000000"/>
                </a:solidFill>
              </a:rPr>
              <a:t>Games of the World</a:t>
            </a:r>
            <a:endParaRPr b="1" sz="2400">
              <a:solidFill>
                <a:srgbClr val="000000"/>
              </a:solidFill>
            </a:endParaRPr>
          </a:p>
        </p:txBody>
      </p:sp>
      <p:pic>
        <p:nvPicPr>
          <p:cNvPr id="111" name="Google Shape;11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850" y="134502"/>
            <a:ext cx="1012125" cy="65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71023" y="134502"/>
            <a:ext cx="786027" cy="60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D9EEB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9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Year 9 Physical Education</a:t>
            </a:r>
            <a:endParaRPr/>
          </a:p>
        </p:txBody>
      </p:sp>
      <p:sp>
        <p:nvSpPr>
          <p:cNvPr id="118" name="Google Shape;118;p19"/>
          <p:cNvSpPr txBox="1"/>
          <p:nvPr>
            <p:ph idx="1" type="body"/>
          </p:nvPr>
        </p:nvSpPr>
        <p:spPr>
          <a:xfrm>
            <a:off x="471900" y="1919075"/>
            <a:ext cx="66153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00000"/>
                </a:solidFill>
              </a:rPr>
              <a:t>More information?</a:t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00000"/>
                </a:solidFill>
              </a:rPr>
              <a:t>-PE teachers</a:t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00000"/>
                </a:solidFill>
              </a:rPr>
              <a:t>-Subject handbooks</a:t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00000"/>
                </a:solidFill>
              </a:rPr>
              <a:t>Paul McLoughlan</a:t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00000"/>
                </a:solidFill>
              </a:rPr>
              <a:t>Head of Health &amp; Physical Education</a:t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00000"/>
                </a:solidFill>
              </a:rPr>
              <a:t>mcloughp@mcararat.catholic.edu.au</a:t>
            </a:r>
            <a:endParaRPr b="1" sz="2000">
              <a:solidFill>
                <a:srgbClr val="000000"/>
              </a:solidFill>
            </a:endParaRPr>
          </a:p>
        </p:txBody>
      </p:sp>
      <p:pic>
        <p:nvPicPr>
          <p:cNvPr id="119" name="Google Shape;11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850" y="134502"/>
            <a:ext cx="1012125" cy="65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71023" y="134502"/>
            <a:ext cx="786027" cy="60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